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Open Sans Light" panose="020B0604020202020204" charset="0"/>
      <p:regular r:id="rId14"/>
      <p:bold r:id="rId15"/>
      <p:italic r:id="rId16"/>
      <p:boldItalic r:id="rId17"/>
    </p:embeddedFont>
    <p:embeddedFont>
      <p:font typeface="Helvetica Neue" panose="020B0604020202020204" charset="0"/>
      <p:regular r:id="rId18"/>
      <p:bold r:id="rId19"/>
      <p:italic r:id="rId20"/>
      <p:boldItalic r:id="rId21"/>
    </p:embeddedFont>
    <p:embeddedFont>
      <p:font typeface="Open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17399834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497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8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5530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94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9335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744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64637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54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96550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83618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0700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A0019"/>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sz="4800" b="1">
                <a:solidFill>
                  <a:srgbClr val="FFFFFF"/>
                </a:solidFill>
                <a:latin typeface="Open Sans"/>
                <a:ea typeface="Open Sans"/>
                <a:cs typeface="Open Sans"/>
                <a:sym typeface="Open Sans"/>
              </a:rPr>
              <a:t>Digital Display Garden</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 sz="2200">
                <a:solidFill>
                  <a:srgbClr val="FFDE7A"/>
                </a:solidFill>
                <a:latin typeface="Open Sans"/>
                <a:ea typeface="Open Sans"/>
                <a:cs typeface="Open Sans"/>
                <a:sym typeface="Open Sans"/>
              </a:rPr>
              <a:t>West Central Research and Outreach Center - Morris, MN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1600"/>
              </a:spcAft>
              <a:buClr>
                <a:schemeClr val="dk2"/>
              </a:buClr>
              <a:buSzPct val="100000"/>
              <a:buFont typeface="Helvetica Neue"/>
              <a:buChar char="✓"/>
            </a:pPr>
            <a:r>
              <a:rPr lang="en" dirty="0">
                <a:latin typeface="Helvetica Neue"/>
                <a:ea typeface="Helvetica Neue"/>
                <a:cs typeface="Helvetica Neue"/>
                <a:sym typeface="Helvetica Neue"/>
              </a:rPr>
              <a:t>Here is another example.</a:t>
            </a:r>
          </a:p>
          <a:p>
            <a:pPr marL="914400" marR="0" lvl="1" indent="-228600" algn="l" rtl="0">
              <a:lnSpc>
                <a:spcPct val="100000"/>
              </a:lnSpc>
              <a:spcBef>
                <a:spcPts val="0"/>
              </a:spcBef>
              <a:spcAft>
                <a:spcPts val="1600"/>
              </a:spcAft>
              <a:buFont typeface="Helvetica Neue"/>
              <a:buChar char="○"/>
            </a:pPr>
            <a:r>
              <a:rPr lang="en" dirty="0">
                <a:latin typeface="Helvetica Neue"/>
                <a:ea typeface="Helvetica Neue"/>
                <a:cs typeface="Helvetica Neue"/>
                <a:sym typeface="Helvetica Neue"/>
              </a:rPr>
              <a:t>Below is a bar graph that charts top 20 plants/flowers with most likes. Digital Display Garden also has bar graphs for top 20 plants/flowers with most dislikes and comments.  </a:t>
            </a:r>
          </a:p>
          <a:p>
            <a:pPr marR="0" lvl="0" algn="l" rtl="0">
              <a:lnSpc>
                <a:spcPct val="100000"/>
              </a:lnSpc>
              <a:spcBef>
                <a:spcPts val="0"/>
              </a:spcBef>
              <a:spcAft>
                <a:spcPts val="1600"/>
              </a:spcAft>
              <a:buNone/>
            </a:pPr>
            <a:r>
              <a:rPr lang="en" dirty="0">
                <a:latin typeface="Helvetica Neue"/>
                <a:ea typeface="Helvetica Neue"/>
                <a:cs typeface="Helvetica Neue"/>
                <a:sym typeface="Helvetica Neue"/>
              </a:rPr>
              <a:t>  </a:t>
            </a:r>
          </a:p>
        </p:txBody>
      </p:sp>
      <p:sp>
        <p:nvSpPr>
          <p:cNvPr id="134" name="Shape 134"/>
          <p:cNvSpPr txBox="1"/>
          <p:nvPr/>
        </p:nvSpPr>
        <p:spPr>
          <a:xfrm>
            <a:off x="938100" y="4294975"/>
            <a:ext cx="72678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a:t>Bar graph for top 20 plants/flowers with most likes</a:t>
            </a:r>
          </a:p>
        </p:txBody>
      </p:sp>
      <p:sp>
        <p:nvSpPr>
          <p:cNvPr id="135" name="Shape 135"/>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136" name="Shape 1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a:t>
            </a:r>
          </a:p>
        </p:txBody>
      </p:sp>
      <p:pic>
        <p:nvPicPr>
          <p:cNvPr id="137" name="Shape 137"/>
          <p:cNvPicPr preferRelativeResize="0"/>
          <p:nvPr/>
        </p:nvPicPr>
        <p:blipFill rotWithShape="1">
          <a:blip r:embed="rId3">
            <a:alphaModFix/>
          </a:blip>
          <a:srcRect l="2244" t="33021" r="60351" b="30205"/>
          <a:stretch/>
        </p:blipFill>
        <p:spPr>
          <a:xfrm>
            <a:off x="1613975" y="2428075"/>
            <a:ext cx="5916049" cy="186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A0019"/>
        </a:solidFill>
        <a:effectLst/>
      </p:bgPr>
    </p:bg>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dirty="0">
                <a:solidFill>
                  <a:srgbClr val="FFFFFF"/>
                </a:solidFill>
                <a:latin typeface="Helvetica Neue"/>
                <a:ea typeface="Helvetica Neue"/>
                <a:cs typeface="Helvetica Neue"/>
                <a:sym typeface="Helvetica Neue"/>
              </a:rPr>
              <a:t>Would you like to know more about Digital Display Garden? </a:t>
            </a:r>
          </a:p>
          <a:p>
            <a:pPr marR="0" lvl="0" algn="l" rtl="0">
              <a:lnSpc>
                <a:spcPct val="115000"/>
              </a:lnSpc>
              <a:spcBef>
                <a:spcPts val="0"/>
              </a:spcBef>
              <a:spcAft>
                <a:spcPts val="1600"/>
              </a:spcAft>
              <a:buNone/>
            </a:pPr>
            <a:r>
              <a:rPr lang="en" dirty="0">
                <a:solidFill>
                  <a:srgbClr val="FFFFFF"/>
                </a:solidFill>
                <a:latin typeface="Helvetica Neue"/>
                <a:ea typeface="Helvetica Neue"/>
                <a:cs typeface="Helvetica Neue"/>
                <a:sym typeface="Helvetica Neue"/>
              </a:rPr>
              <a:t>To see and try its cool features of the visitor’s end, please go to our website </a:t>
            </a:r>
            <a:r>
              <a:rPr lang="en" u="sng" dirty="0">
                <a:solidFill>
                  <a:srgbClr val="FFDE7A"/>
                </a:solidFill>
                <a:latin typeface="Helvetica Neue"/>
                <a:ea typeface="Helvetica Neue"/>
                <a:cs typeface="Helvetica Neue"/>
                <a:sym typeface="Helvetica Neue"/>
              </a:rPr>
              <a:t>https://revolverenguardia.dungeon.website/bed/all</a:t>
            </a:r>
            <a:r>
              <a:rPr lang="en" dirty="0">
                <a:solidFill>
                  <a:srgbClr val="FFFFFF"/>
                </a:solidFill>
                <a:latin typeface="Helvetica Neue"/>
                <a:ea typeface="Helvetica Neue"/>
                <a:cs typeface="Helvetica Neue"/>
                <a:sym typeface="Helvetica Neue"/>
              </a:rPr>
              <a:t>.</a:t>
            </a:r>
          </a:p>
          <a:p>
            <a:pPr marR="0" lvl="0" algn="l" rtl="0">
              <a:lnSpc>
                <a:spcPct val="115000"/>
              </a:lnSpc>
              <a:spcBef>
                <a:spcPts val="0"/>
              </a:spcBef>
              <a:spcAft>
                <a:spcPts val="1600"/>
              </a:spcAft>
              <a:buNone/>
            </a:pPr>
            <a:r>
              <a:rPr lang="en" dirty="0">
                <a:solidFill>
                  <a:srgbClr val="FFFFFF"/>
                </a:solidFill>
                <a:latin typeface="Helvetica Neue"/>
                <a:ea typeface="Helvetica Neue"/>
                <a:cs typeface="Helvetica Neue"/>
                <a:sym typeface="Helvetica Neue"/>
              </a:rPr>
              <a:t>If you would like to learn more about what you need to do for your administrative part, please let us know so we can share with you another document “How to Use Digital Display Garden — Admin”.</a:t>
            </a:r>
          </a:p>
          <a:p>
            <a:pPr marR="0" lvl="0" algn="l" rtl="0">
              <a:lnSpc>
                <a:spcPct val="115000"/>
              </a:lnSpc>
              <a:spcBef>
                <a:spcPts val="0"/>
              </a:spcBef>
              <a:spcAft>
                <a:spcPts val="1600"/>
              </a:spcAft>
              <a:buNone/>
            </a:pPr>
            <a:r>
              <a:rPr lang="en" dirty="0">
                <a:solidFill>
                  <a:srgbClr val="FFFFFF"/>
                </a:solidFill>
                <a:latin typeface="Helvetica Neue"/>
                <a:ea typeface="Helvetica Neue"/>
                <a:cs typeface="Helvetica Neue"/>
                <a:sym typeface="Helvetica Neue"/>
              </a:rPr>
              <a:t>Thank you!</a:t>
            </a:r>
          </a:p>
          <a:p>
            <a:pPr marR="0" lvl="0" algn="l" rtl="0">
              <a:lnSpc>
                <a:spcPct val="115000"/>
              </a:lnSpc>
              <a:spcBef>
                <a:spcPts val="0"/>
              </a:spcBef>
              <a:spcAft>
                <a:spcPts val="1600"/>
              </a:spcAft>
              <a:buNone/>
            </a:pPr>
            <a:endParaRPr dirty="0">
              <a:solidFill>
                <a:srgbClr val="FFFFFF"/>
              </a:solidFill>
              <a:latin typeface="Helvetica Neue"/>
              <a:ea typeface="Helvetica Neue"/>
              <a:cs typeface="Helvetica Neue"/>
              <a:sym typeface="Helvetica Neue"/>
            </a:endParaRPr>
          </a:p>
          <a:p>
            <a:pPr marR="0" lvl="0" algn="l" rtl="0">
              <a:lnSpc>
                <a:spcPct val="115000"/>
              </a:lnSpc>
              <a:spcBef>
                <a:spcPts val="0"/>
              </a:spcBef>
              <a:spcAft>
                <a:spcPts val="1600"/>
              </a:spcAft>
              <a:buNone/>
            </a:pPr>
            <a:r>
              <a:rPr lang="en" dirty="0">
                <a:solidFill>
                  <a:srgbClr val="FFFFFF"/>
                </a:solidFill>
                <a:latin typeface="Helvetica Neue"/>
                <a:ea typeface="Helvetica Neue"/>
                <a:cs typeface="Helvetica Neue"/>
                <a:sym typeface="Helvetica Neue"/>
              </a:rPr>
              <a:t>  </a:t>
            </a:r>
          </a:p>
        </p:txBody>
      </p:sp>
      <p:sp>
        <p:nvSpPr>
          <p:cNvPr id="143" name="Shape 143"/>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144" name="Shape 1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b="1">
                <a:solidFill>
                  <a:srgbClr val="FFFFFF"/>
                </a:solidFill>
                <a:latin typeface="Open Sans"/>
                <a:ea typeface="Open Sans"/>
                <a:cs typeface="Open Sans"/>
                <a:sym typeface="Open Sans"/>
              </a:rPr>
              <a:t>Digital Display Garden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What is Digital Display Garden?</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Helvetica Neue"/>
              <a:buChar char="✓"/>
            </a:pPr>
            <a:r>
              <a:rPr lang="en">
                <a:latin typeface="Helvetica Neue"/>
                <a:ea typeface="Helvetica Neue"/>
                <a:cs typeface="Helvetica Neue"/>
                <a:sym typeface="Helvetica Neue"/>
              </a:rPr>
              <a:t>Digital Display Garden is a mobile web application, where your garden visitors can easily find an individual plant/flower information of your garden.</a:t>
            </a:r>
          </a:p>
          <a:p>
            <a:pPr marL="457200" lvl="0" indent="-228600" rtl="0">
              <a:spcBef>
                <a:spcPts val="0"/>
              </a:spcBef>
              <a:buFont typeface="Helvetica Neue"/>
              <a:buChar char="✓"/>
            </a:pPr>
            <a:r>
              <a:rPr lang="en">
                <a:latin typeface="Helvetica Neue"/>
                <a:ea typeface="Helvetica Neue"/>
                <a:cs typeface="Helvetica Neue"/>
                <a:sym typeface="Helvetica Neue"/>
              </a:rPr>
              <a:t>Digital Display Garden allows you to collect and analyze data — feedback about your garden from your garden visitors — in a few simple steps.</a:t>
            </a:r>
          </a:p>
        </p:txBody>
      </p:sp>
      <p:sp>
        <p:nvSpPr>
          <p:cNvPr id="62" name="Shape 62"/>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 visitors</a:t>
            </a:r>
          </a:p>
        </p:txBody>
      </p:sp>
      <p:sp>
        <p:nvSpPr>
          <p:cNvPr id="68" name="Shape 68"/>
          <p:cNvSpPr txBox="1">
            <a:spLocks noGrp="1"/>
          </p:cNvSpPr>
          <p:nvPr>
            <p:ph type="body" idx="1"/>
          </p:nvPr>
        </p:nvSpPr>
        <p:spPr>
          <a:xfrm>
            <a:off x="311700" y="1152475"/>
            <a:ext cx="4481400" cy="3416400"/>
          </a:xfrm>
          <a:prstGeom prst="rect">
            <a:avLst/>
          </a:prstGeom>
        </p:spPr>
        <p:txBody>
          <a:bodyPr lIns="91425" tIns="91425" rIns="91425" bIns="91425" anchor="t" anchorCtr="0">
            <a:noAutofit/>
          </a:bodyPr>
          <a:lstStyle/>
          <a:p>
            <a:pPr marL="457200" lvl="0" indent="-228600" rtl="0">
              <a:spcBef>
                <a:spcPts val="0"/>
              </a:spcBef>
              <a:buFont typeface="Helvetica Neue"/>
              <a:buChar char="✓"/>
            </a:pPr>
            <a:r>
              <a:rPr lang="en" dirty="0">
                <a:latin typeface="Helvetica Neue"/>
                <a:ea typeface="Helvetica Neue"/>
                <a:cs typeface="Helvetica Neue"/>
                <a:sym typeface="Helvetica Neue"/>
              </a:rPr>
              <a:t>Digital Display Garden allows your garden visitors to find an individual plant/flower </a:t>
            </a:r>
            <a:r>
              <a:rPr lang="en" dirty="0" smtClean="0">
                <a:latin typeface="Helvetica Neue"/>
                <a:ea typeface="Helvetica Neue"/>
                <a:cs typeface="Helvetica Neue"/>
                <a:sym typeface="Helvetica Neue"/>
              </a:rPr>
              <a:t>information </a:t>
            </a:r>
            <a:r>
              <a:rPr lang="en" dirty="0">
                <a:latin typeface="Helvetica Neue"/>
                <a:ea typeface="Helvetica Neue"/>
                <a:cs typeface="Helvetica Neue"/>
                <a:sym typeface="Helvetica Neue"/>
              </a:rPr>
              <a:t>easily.</a:t>
            </a:r>
          </a:p>
          <a:p>
            <a:pPr marL="457200" lvl="0" indent="-228600" rtl="0">
              <a:spcBef>
                <a:spcPts val="0"/>
              </a:spcBef>
              <a:buFont typeface="Helvetica Neue"/>
              <a:buChar char="✓"/>
            </a:pPr>
            <a:r>
              <a:rPr lang="en" dirty="0">
                <a:latin typeface="Helvetica Neue"/>
                <a:ea typeface="Helvetica Neue"/>
                <a:cs typeface="Helvetica Neue"/>
                <a:sym typeface="Helvetica Neue"/>
              </a:rPr>
              <a:t>Visitors can go to the Digital Display Garden website either by scanning a QR code of a bed or through the website URL.</a:t>
            </a:r>
          </a:p>
        </p:txBody>
      </p:sp>
      <p:pic>
        <p:nvPicPr>
          <p:cNvPr id="69" name="Shape 69" descr="wcroc_main.png"/>
          <p:cNvPicPr preferRelativeResize="0"/>
          <p:nvPr/>
        </p:nvPicPr>
        <p:blipFill>
          <a:blip r:embed="rId3">
            <a:alphaModFix/>
          </a:blip>
          <a:stretch>
            <a:fillRect/>
          </a:stretch>
        </p:blipFill>
        <p:spPr>
          <a:xfrm>
            <a:off x="5185175" y="1228662"/>
            <a:ext cx="1694399" cy="3012249"/>
          </a:xfrm>
          <a:prstGeom prst="rect">
            <a:avLst/>
          </a:prstGeom>
          <a:noFill/>
          <a:ln w="9525" cap="flat" cmpd="sng">
            <a:solidFill>
              <a:srgbClr val="000000"/>
            </a:solidFill>
            <a:prstDash val="solid"/>
            <a:round/>
            <a:headEnd type="none" w="med" len="med"/>
            <a:tailEnd type="none" w="med" len="med"/>
          </a:ln>
        </p:spPr>
      </p:pic>
      <p:pic>
        <p:nvPicPr>
          <p:cNvPr id="70" name="Shape 70" descr="wcroc_plant.png"/>
          <p:cNvPicPr preferRelativeResize="0"/>
          <p:nvPr/>
        </p:nvPicPr>
        <p:blipFill>
          <a:blip r:embed="rId4">
            <a:alphaModFix/>
          </a:blip>
          <a:stretch>
            <a:fillRect/>
          </a:stretch>
        </p:blipFill>
        <p:spPr>
          <a:xfrm>
            <a:off x="7137900" y="1228650"/>
            <a:ext cx="1694399" cy="3012275"/>
          </a:xfrm>
          <a:prstGeom prst="rect">
            <a:avLst/>
          </a:prstGeom>
          <a:noFill/>
          <a:ln w="9525" cap="flat" cmpd="sng">
            <a:solidFill>
              <a:srgbClr val="000000"/>
            </a:solidFill>
            <a:prstDash val="solid"/>
            <a:round/>
            <a:headEnd type="none" w="med" len="med"/>
            <a:tailEnd type="none" w="med" len="med"/>
          </a:ln>
        </p:spPr>
      </p:pic>
      <p:sp>
        <p:nvSpPr>
          <p:cNvPr id="71" name="Shape 71"/>
          <p:cNvSpPr txBox="1"/>
          <p:nvPr/>
        </p:nvSpPr>
        <p:spPr>
          <a:xfrm>
            <a:off x="5185175" y="4299450"/>
            <a:ext cx="16944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a:t>Digital Display Garden </a:t>
            </a:r>
          </a:p>
          <a:p>
            <a:pPr lvl="0" algn="ctr" rtl="0">
              <a:lnSpc>
                <a:spcPct val="115000"/>
              </a:lnSpc>
              <a:spcBef>
                <a:spcPts val="0"/>
              </a:spcBef>
              <a:buNone/>
            </a:pPr>
            <a:r>
              <a:rPr lang="en" sz="700" i="1"/>
              <a:t>Main page</a:t>
            </a:r>
          </a:p>
        </p:txBody>
      </p:sp>
      <p:sp>
        <p:nvSpPr>
          <p:cNvPr id="72" name="Shape 72"/>
          <p:cNvSpPr txBox="1"/>
          <p:nvPr/>
        </p:nvSpPr>
        <p:spPr>
          <a:xfrm>
            <a:off x="7137900" y="4299450"/>
            <a:ext cx="16944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a:t>Digital Display Garden </a:t>
            </a:r>
          </a:p>
          <a:p>
            <a:pPr lvl="0" algn="ctr" rtl="0">
              <a:lnSpc>
                <a:spcPct val="115000"/>
              </a:lnSpc>
              <a:spcBef>
                <a:spcPts val="0"/>
              </a:spcBef>
              <a:buNone/>
            </a:pPr>
            <a:r>
              <a:rPr lang="en" sz="700" i="1"/>
              <a:t>Individual plant/flower page</a:t>
            </a:r>
          </a:p>
        </p:txBody>
      </p:sp>
      <p:sp>
        <p:nvSpPr>
          <p:cNvPr id="73" name="Shape 73"/>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74" name="Shape 74"/>
          <p:cNvSpPr txBox="1"/>
          <p:nvPr/>
        </p:nvSpPr>
        <p:spPr>
          <a:xfrm>
            <a:off x="311500" y="3838850"/>
            <a:ext cx="4481400" cy="730200"/>
          </a:xfrm>
          <a:prstGeom prst="rect">
            <a:avLst/>
          </a:prstGeom>
          <a:noFill/>
          <a:ln>
            <a:noFill/>
          </a:ln>
        </p:spPr>
        <p:txBody>
          <a:bodyPr lIns="91425" tIns="91425" rIns="91425" bIns="91425" anchor="ctr" anchorCtr="0">
            <a:noAutofit/>
          </a:bodyPr>
          <a:lstStyle/>
          <a:p>
            <a:pPr marL="457200" lvl="0" indent="-273050" rtl="0">
              <a:lnSpc>
                <a:spcPct val="115000"/>
              </a:lnSpc>
              <a:spcBef>
                <a:spcPts val="0"/>
              </a:spcBef>
              <a:spcAft>
                <a:spcPts val="0"/>
              </a:spcAft>
              <a:buClr>
                <a:schemeClr val="dk2"/>
              </a:buClr>
              <a:buSzPct val="100000"/>
              <a:buFont typeface="Helvetica Neue"/>
              <a:buAutoNum type="arabicPlain"/>
            </a:pPr>
            <a:r>
              <a:rPr lang="en" sz="700" i="1">
                <a:solidFill>
                  <a:schemeClr val="dk2"/>
                </a:solidFill>
                <a:latin typeface="Helvetica Neue"/>
                <a:ea typeface="Helvetica Neue"/>
                <a:cs typeface="Helvetica Neue"/>
                <a:sym typeface="Helvetica Neue"/>
              </a:rPr>
              <a:t>Plant/flower information displayed on the Digital Display Garden website is stored in the pre-set database by uploading an excel spreadsheet with plant/flower information. </a:t>
            </a:r>
          </a:p>
          <a:p>
            <a:pPr marL="457200" lvl="0" indent="-273050" rtl="0">
              <a:lnSpc>
                <a:spcPct val="115000"/>
              </a:lnSpc>
              <a:spcBef>
                <a:spcPts val="0"/>
              </a:spcBef>
              <a:spcAft>
                <a:spcPts val="0"/>
              </a:spcAft>
              <a:buClr>
                <a:schemeClr val="dk2"/>
              </a:buClr>
              <a:buSzPct val="100000"/>
              <a:buFont typeface="Helvetica Neue"/>
              <a:buAutoNum type="arabicPlain"/>
            </a:pPr>
            <a:r>
              <a:rPr lang="en" sz="700" i="1">
                <a:solidFill>
                  <a:schemeClr val="dk2"/>
                </a:solidFill>
                <a:latin typeface="Helvetica Neue"/>
                <a:ea typeface="Helvetica Neue"/>
                <a:cs typeface="Helvetica Neue"/>
                <a:sym typeface="Helvetica Neue"/>
              </a:rPr>
              <a:t>Digital Display Garden allows you to generate a QR code that you can print out and place at each bed of your garden.</a:t>
            </a:r>
          </a:p>
          <a:p>
            <a:pPr marL="457200" lvl="0" indent="0" rtl="0">
              <a:lnSpc>
                <a:spcPct val="115000"/>
              </a:lnSpc>
              <a:spcBef>
                <a:spcPts val="0"/>
              </a:spcBef>
              <a:spcAft>
                <a:spcPts val="0"/>
              </a:spcAft>
              <a:buNone/>
            </a:pPr>
            <a:r>
              <a:rPr lang="en" sz="700" i="1">
                <a:solidFill>
                  <a:schemeClr val="dk2"/>
                </a:solidFill>
                <a:latin typeface="Helvetica Neue"/>
                <a:ea typeface="Helvetica Neue"/>
                <a:cs typeface="Helvetica Neue"/>
                <a:sym typeface="Helvetica Neue"/>
              </a:rPr>
              <a:t>Both these tasks can be easily done with a few clicks.</a:t>
            </a:r>
          </a:p>
        </p:txBody>
      </p:sp>
      <p:sp>
        <p:nvSpPr>
          <p:cNvPr id="75" name="Shape 75"/>
          <p:cNvSpPr txBox="1"/>
          <p:nvPr/>
        </p:nvSpPr>
        <p:spPr>
          <a:xfrm>
            <a:off x="3119450" y="1784875"/>
            <a:ext cx="292800" cy="273900"/>
          </a:xfrm>
          <a:prstGeom prst="rect">
            <a:avLst/>
          </a:prstGeom>
          <a:noFill/>
          <a:ln>
            <a:noFill/>
          </a:ln>
        </p:spPr>
        <p:txBody>
          <a:bodyPr lIns="91425" tIns="91425" rIns="91425" bIns="91425" anchor="ctr" anchorCtr="0">
            <a:noAutofit/>
          </a:bodyPr>
          <a:lstStyle/>
          <a:p>
            <a:pPr lvl="0" algn="r">
              <a:spcBef>
                <a:spcPts val="0"/>
              </a:spcBef>
              <a:buNone/>
            </a:pPr>
            <a:r>
              <a:rPr lang="en" sz="800">
                <a:solidFill>
                  <a:schemeClr val="dk2"/>
                </a:solidFill>
              </a:rPr>
              <a:t>1</a:t>
            </a:r>
          </a:p>
        </p:txBody>
      </p:sp>
      <p:sp>
        <p:nvSpPr>
          <p:cNvPr id="76" name="Shape 76"/>
          <p:cNvSpPr txBox="1"/>
          <p:nvPr/>
        </p:nvSpPr>
        <p:spPr>
          <a:xfrm>
            <a:off x="2552200" y="2934234"/>
            <a:ext cx="292800" cy="273900"/>
          </a:xfrm>
          <a:prstGeom prst="rect">
            <a:avLst/>
          </a:prstGeom>
          <a:noFill/>
          <a:ln>
            <a:noFill/>
          </a:ln>
        </p:spPr>
        <p:txBody>
          <a:bodyPr lIns="91425" tIns="91425" rIns="91425" bIns="91425" anchor="ctr" anchorCtr="0">
            <a:noAutofit/>
          </a:bodyPr>
          <a:lstStyle/>
          <a:p>
            <a:pPr lvl="0" algn="r" rtl="0">
              <a:spcBef>
                <a:spcPts val="0"/>
              </a:spcBef>
              <a:buNone/>
            </a:pPr>
            <a:r>
              <a:rPr lang="en" sz="800">
                <a:solidFill>
                  <a:schemeClr val="dk2"/>
                </a:solidFill>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311700" y="1152475"/>
            <a:ext cx="4481400" cy="3416400"/>
          </a:xfrm>
          <a:prstGeom prst="rect">
            <a:avLst/>
          </a:prstGeom>
        </p:spPr>
        <p:txBody>
          <a:bodyPr lIns="91425" tIns="91425" rIns="91425" bIns="91425" anchor="t" anchorCtr="0">
            <a:noAutofit/>
          </a:bodyPr>
          <a:lstStyle/>
          <a:p>
            <a:pPr marL="457200" lvl="0" indent="-228600" rtl="0">
              <a:spcBef>
                <a:spcPts val="0"/>
              </a:spcBef>
              <a:buFont typeface="Helvetica Neue"/>
              <a:buChar char="✓"/>
            </a:pPr>
            <a:r>
              <a:rPr lang="en">
                <a:latin typeface="Helvetica Neue"/>
                <a:ea typeface="Helvetica Neue"/>
                <a:cs typeface="Helvetica Neue"/>
                <a:sym typeface="Helvetica Neue"/>
              </a:rPr>
              <a:t>Your garden visitors can rate an individual plant/flower (like and dislike). After rating a plant/flower, the visitor can see how other visitors have rated the particular plant/flower.</a:t>
            </a:r>
          </a:p>
          <a:p>
            <a:pPr marL="457200" lvl="0" indent="-228600" rtl="0">
              <a:spcBef>
                <a:spcPts val="0"/>
              </a:spcBef>
              <a:buFont typeface="Helvetica Neue"/>
              <a:buChar char="✓"/>
            </a:pPr>
            <a:r>
              <a:rPr lang="en">
                <a:latin typeface="Helvetica Neue"/>
                <a:ea typeface="Helvetica Neue"/>
                <a:cs typeface="Helvetica Neue"/>
                <a:sym typeface="Helvetica Neue"/>
              </a:rPr>
              <a:t>Visitors can also leave a comment about an individual plant/flower. To encourage them to do so, they see how many of other visitors have left comments about the plant/flower. </a:t>
            </a:r>
          </a:p>
        </p:txBody>
      </p:sp>
      <p:pic>
        <p:nvPicPr>
          <p:cNvPr id="82" name="Shape 82" descr="wcroc_likesdislikesbuttons.png"/>
          <p:cNvPicPr preferRelativeResize="0"/>
          <p:nvPr/>
        </p:nvPicPr>
        <p:blipFill>
          <a:blip r:embed="rId3">
            <a:alphaModFix/>
          </a:blip>
          <a:stretch>
            <a:fillRect/>
          </a:stretch>
        </p:blipFill>
        <p:spPr>
          <a:xfrm>
            <a:off x="5167049" y="1228662"/>
            <a:ext cx="1694399" cy="3012264"/>
          </a:xfrm>
          <a:prstGeom prst="rect">
            <a:avLst/>
          </a:prstGeom>
          <a:noFill/>
          <a:ln w="9525" cap="flat" cmpd="sng">
            <a:solidFill>
              <a:srgbClr val="000000"/>
            </a:solidFill>
            <a:prstDash val="solid"/>
            <a:round/>
            <a:headEnd type="none" w="med" len="med"/>
            <a:tailEnd type="none" w="med" len="med"/>
          </a:ln>
        </p:spPr>
      </p:pic>
      <p:pic>
        <p:nvPicPr>
          <p:cNvPr id="83" name="Shape 83" descr="wcroc_comment.png"/>
          <p:cNvPicPr preferRelativeResize="0"/>
          <p:nvPr/>
        </p:nvPicPr>
        <p:blipFill>
          <a:blip r:embed="rId4">
            <a:alphaModFix/>
          </a:blip>
          <a:stretch>
            <a:fillRect/>
          </a:stretch>
        </p:blipFill>
        <p:spPr>
          <a:xfrm>
            <a:off x="7137899" y="1228662"/>
            <a:ext cx="1694399" cy="3012264"/>
          </a:xfrm>
          <a:prstGeom prst="rect">
            <a:avLst/>
          </a:prstGeom>
          <a:noFill/>
          <a:ln w="9525" cap="flat" cmpd="sng">
            <a:solidFill>
              <a:srgbClr val="000000"/>
            </a:solidFill>
            <a:prstDash val="solid"/>
            <a:round/>
            <a:headEnd type="none" w="med" len="med"/>
            <a:tailEnd type="none" w="med" len="med"/>
          </a:ln>
        </p:spPr>
      </p:pic>
      <p:sp>
        <p:nvSpPr>
          <p:cNvPr id="84" name="Shape 84"/>
          <p:cNvSpPr txBox="1"/>
          <p:nvPr/>
        </p:nvSpPr>
        <p:spPr>
          <a:xfrm>
            <a:off x="5167050" y="4299475"/>
            <a:ext cx="16944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a:t>Individual plant/flower page </a:t>
            </a:r>
          </a:p>
          <a:p>
            <a:pPr lvl="0" algn="ctr" rtl="0">
              <a:lnSpc>
                <a:spcPct val="115000"/>
              </a:lnSpc>
              <a:spcBef>
                <a:spcPts val="0"/>
              </a:spcBef>
              <a:buNone/>
            </a:pPr>
            <a:r>
              <a:rPr lang="en" sz="700" i="1"/>
              <a:t>Like/Dislike buttons</a:t>
            </a:r>
          </a:p>
        </p:txBody>
      </p:sp>
      <p:sp>
        <p:nvSpPr>
          <p:cNvPr id="85" name="Shape 85"/>
          <p:cNvSpPr txBox="1"/>
          <p:nvPr/>
        </p:nvSpPr>
        <p:spPr>
          <a:xfrm>
            <a:off x="7137900" y="4299475"/>
            <a:ext cx="16944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a:t>Individual plant/flower page</a:t>
            </a:r>
          </a:p>
          <a:p>
            <a:pPr lvl="0" algn="ctr" rtl="0">
              <a:lnSpc>
                <a:spcPct val="115000"/>
              </a:lnSpc>
              <a:spcBef>
                <a:spcPts val="0"/>
              </a:spcBef>
              <a:buNone/>
            </a:pPr>
            <a:r>
              <a:rPr lang="en" sz="700" i="1"/>
              <a:t>Like/Dislike bar and comment box</a:t>
            </a:r>
          </a:p>
        </p:txBody>
      </p:sp>
      <p:sp>
        <p:nvSpPr>
          <p:cNvPr id="86" name="Shape 86"/>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87" name="Shape 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 visitors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Font typeface="Helvetica Neue"/>
              <a:buChar char="✓"/>
            </a:pPr>
            <a:r>
              <a:rPr lang="en">
                <a:latin typeface="Helvetica Neue"/>
                <a:ea typeface="Helvetica Neue"/>
                <a:cs typeface="Helvetica Neue"/>
                <a:sym typeface="Helvetica Neue"/>
              </a:rPr>
              <a:t>Feedback (i.e., ratings, comments) from your garden visitors is stored in the pre-set database so you can retrieve the data to learn their thoughts about and reaction to each plant/flower.</a:t>
            </a:r>
          </a:p>
          <a:p>
            <a:pPr marL="457200" lvl="0" indent="-228600" rtl="0">
              <a:spcBef>
                <a:spcPts val="0"/>
              </a:spcBef>
              <a:buFont typeface="Helvetica Neue"/>
              <a:buChar char="✓"/>
            </a:pPr>
            <a:r>
              <a:rPr lang="en">
                <a:latin typeface="Helvetica Neue"/>
                <a:ea typeface="Helvetica Neue"/>
                <a:cs typeface="Helvetica Neue"/>
                <a:sym typeface="Helvetica Neue"/>
              </a:rPr>
              <a:t>There are two ways for you to get/see the collected data. Either way, Digital Display Garden allows you to do it only with a few clicks.</a:t>
            </a:r>
          </a:p>
          <a:p>
            <a:pPr marL="914400" lvl="1" indent="-342900" rtl="0">
              <a:spcBef>
                <a:spcPts val="0"/>
              </a:spcBef>
              <a:buSzPct val="100000"/>
              <a:buFont typeface="Helvetica Neue"/>
              <a:buAutoNum type="arabicPeriod"/>
            </a:pPr>
            <a:r>
              <a:rPr lang="en" sz="1800">
                <a:latin typeface="Helvetica Neue"/>
                <a:ea typeface="Helvetica Neue"/>
                <a:cs typeface="Helvetica Neue"/>
                <a:sym typeface="Helvetica Neue"/>
              </a:rPr>
              <a:t>Export raw data in the form of excel spreadsheet.</a:t>
            </a:r>
          </a:p>
          <a:p>
            <a:pPr marL="914400" lvl="1" indent="-342900" rtl="0">
              <a:spcBef>
                <a:spcPts val="0"/>
              </a:spcBef>
              <a:buSzPct val="100000"/>
              <a:buFont typeface="Helvetica Neue"/>
              <a:buAutoNum type="arabicPeriod"/>
            </a:pPr>
            <a:r>
              <a:rPr lang="en" sz="1800">
                <a:latin typeface="Helvetica Neue"/>
                <a:ea typeface="Helvetica Neue"/>
                <a:cs typeface="Helvetica Neue"/>
                <a:sym typeface="Helvetica Neue"/>
              </a:rPr>
              <a:t>Get the data that is visualized in the form of Google Charts.</a:t>
            </a:r>
          </a:p>
        </p:txBody>
      </p:sp>
      <p:sp>
        <p:nvSpPr>
          <p:cNvPr id="93" name="Shape 93"/>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00000"/>
              </a:lnSpc>
              <a:spcBef>
                <a:spcPts val="0"/>
              </a:spcBef>
              <a:spcAft>
                <a:spcPts val="400"/>
              </a:spcAft>
              <a:buFont typeface="Helvetica Neue"/>
              <a:buChar char="✓"/>
            </a:pPr>
            <a:r>
              <a:rPr lang="en" dirty="0">
                <a:latin typeface="Helvetica Neue"/>
                <a:ea typeface="Helvetica Neue"/>
                <a:cs typeface="Helvetica Neue"/>
                <a:sym typeface="Helvetica Neue"/>
              </a:rPr>
              <a:t>You can export the following raw data in the format of excel spreadsheet with a few clicks.</a:t>
            </a:r>
          </a:p>
          <a:p>
            <a:pPr marL="914400" lvl="1" indent="-228600" rtl="0">
              <a:lnSpc>
                <a:spcPct val="100000"/>
              </a:lnSpc>
              <a:spcBef>
                <a:spcPts val="0"/>
              </a:spcBef>
              <a:spcAft>
                <a:spcPts val="400"/>
              </a:spcAft>
              <a:buFont typeface="Helvetica Neue"/>
              <a:buChar char="○"/>
            </a:pPr>
            <a:r>
              <a:rPr lang="en" dirty="0">
                <a:latin typeface="Helvetica Neue"/>
                <a:ea typeface="Helvetica Neue"/>
                <a:cs typeface="Helvetica Neue"/>
                <a:sym typeface="Helvetica Neue"/>
              </a:rPr>
              <a:t>Data attached to an individual plant/flower</a:t>
            </a:r>
          </a:p>
          <a:p>
            <a:pPr marL="1371600" marR="0" lvl="2" indent="-317500" algn="l" rtl="0">
              <a:lnSpc>
                <a:spcPct val="100000"/>
              </a:lnSpc>
              <a:spcBef>
                <a:spcPts val="0"/>
              </a:spcBef>
              <a:spcAft>
                <a:spcPts val="400"/>
              </a:spcAft>
              <a:buClr>
                <a:schemeClr val="dk2"/>
              </a:buClr>
              <a:buSzPct val="100000"/>
              <a:buFont typeface="Helvetica Neue"/>
              <a:buChar char="●"/>
            </a:pPr>
            <a:r>
              <a:rPr lang="en" dirty="0">
                <a:latin typeface="Helvetica Neue"/>
                <a:ea typeface="Helvetica Neue"/>
                <a:cs typeface="Helvetica Neue"/>
                <a:sym typeface="Helvetica Neue"/>
              </a:rPr>
              <a:t>Number of </a:t>
            </a:r>
            <a:r>
              <a:rPr lang="en" dirty="0" smtClean="0">
                <a:latin typeface="Helvetica Neue"/>
                <a:ea typeface="Helvetica Neue"/>
                <a:cs typeface="Helvetica Neue"/>
                <a:sym typeface="Helvetica Neue"/>
              </a:rPr>
              <a:t>views</a:t>
            </a:r>
          </a:p>
          <a:p>
            <a:pPr marL="1371600" marR="0" lvl="2" indent="-317500" algn="l" rtl="0">
              <a:lnSpc>
                <a:spcPct val="100000"/>
              </a:lnSpc>
              <a:spcBef>
                <a:spcPts val="0"/>
              </a:spcBef>
              <a:spcAft>
                <a:spcPts val="400"/>
              </a:spcAft>
              <a:buClr>
                <a:schemeClr val="dk2"/>
              </a:buClr>
              <a:buSzPct val="100000"/>
              <a:buFont typeface="Helvetica Neue"/>
              <a:buChar char="●"/>
            </a:pPr>
            <a:r>
              <a:rPr lang="en" dirty="0" smtClean="0">
                <a:latin typeface="Helvetica Neue"/>
                <a:ea typeface="Helvetica Neue"/>
                <a:cs typeface="Helvetica Neue"/>
                <a:sym typeface="Helvetica Neue"/>
              </a:rPr>
              <a:t>Number </a:t>
            </a:r>
            <a:r>
              <a:rPr lang="en" dirty="0">
                <a:latin typeface="Helvetica Neue"/>
                <a:ea typeface="Helvetica Neue"/>
                <a:cs typeface="Helvetica Neue"/>
                <a:sym typeface="Helvetica Neue"/>
              </a:rPr>
              <a:t>of likes and </a:t>
            </a:r>
            <a:r>
              <a:rPr lang="en" dirty="0" smtClean="0">
                <a:latin typeface="Helvetica Neue"/>
                <a:ea typeface="Helvetica Neue"/>
                <a:cs typeface="Helvetica Neue"/>
                <a:sym typeface="Helvetica Neue"/>
              </a:rPr>
              <a:t>dislikes</a:t>
            </a:r>
          </a:p>
          <a:p>
            <a:pPr marL="1371600" marR="0" lvl="2" indent="-317500" algn="l" rtl="0">
              <a:lnSpc>
                <a:spcPct val="100000"/>
              </a:lnSpc>
              <a:spcBef>
                <a:spcPts val="0"/>
              </a:spcBef>
              <a:spcAft>
                <a:spcPts val="400"/>
              </a:spcAft>
              <a:buClr>
                <a:schemeClr val="dk2"/>
              </a:buClr>
              <a:buSzPct val="100000"/>
              <a:buFont typeface="Helvetica Neue"/>
              <a:buChar char="●"/>
            </a:pPr>
            <a:r>
              <a:rPr lang="en" dirty="0" smtClean="0">
                <a:latin typeface="Helvetica Neue"/>
                <a:ea typeface="Helvetica Neue"/>
                <a:cs typeface="Helvetica Neue"/>
                <a:sym typeface="Helvetica Neue"/>
              </a:rPr>
              <a:t>Number </a:t>
            </a:r>
            <a:r>
              <a:rPr lang="en" dirty="0">
                <a:latin typeface="Helvetica Neue"/>
                <a:ea typeface="Helvetica Neue"/>
                <a:cs typeface="Helvetica Neue"/>
                <a:sym typeface="Helvetica Neue"/>
              </a:rPr>
              <a:t>of comments</a:t>
            </a:r>
          </a:p>
          <a:p>
            <a:pPr marL="1371600" marR="0" lvl="2" indent="-317500" algn="l" rtl="0">
              <a:lnSpc>
                <a:spcPct val="100000"/>
              </a:lnSpc>
              <a:spcBef>
                <a:spcPts val="0"/>
              </a:spcBef>
              <a:spcAft>
                <a:spcPts val="400"/>
              </a:spcAft>
              <a:buClr>
                <a:schemeClr val="dk2"/>
              </a:buClr>
              <a:buSzPct val="100000"/>
              <a:buFont typeface="Helvetica Neue"/>
              <a:buChar char="●"/>
            </a:pPr>
            <a:r>
              <a:rPr lang="en" dirty="0">
                <a:latin typeface="Helvetica Neue"/>
                <a:ea typeface="Helvetica Neue"/>
                <a:cs typeface="Helvetica Neue"/>
                <a:sym typeface="Helvetica Neue"/>
              </a:rPr>
              <a:t>Comments with timestamp</a:t>
            </a:r>
          </a:p>
          <a:p>
            <a:pPr marL="914400" lvl="1" indent="-228600">
              <a:lnSpc>
                <a:spcPct val="100000"/>
              </a:lnSpc>
              <a:spcAft>
                <a:spcPts val="400"/>
              </a:spcAft>
              <a:buFont typeface="Helvetica Neue"/>
              <a:buChar char="○"/>
            </a:pPr>
            <a:r>
              <a:rPr lang="en" dirty="0" smtClean="0">
                <a:latin typeface="Helvetica Neue"/>
                <a:ea typeface="Helvetica Neue"/>
                <a:cs typeface="Helvetica Neue"/>
                <a:sym typeface="Helvetica Neue"/>
              </a:rPr>
              <a:t>Data </a:t>
            </a:r>
            <a:r>
              <a:rPr lang="en" dirty="0">
                <a:latin typeface="Helvetica Neue"/>
                <a:ea typeface="Helvetica Neue"/>
                <a:cs typeface="Helvetica Neue"/>
                <a:sym typeface="Helvetica Neue"/>
              </a:rPr>
              <a:t>attached to an individual </a:t>
            </a:r>
            <a:r>
              <a:rPr lang="en" dirty="0" smtClean="0">
                <a:latin typeface="Helvetica Neue"/>
                <a:ea typeface="Helvetica Neue"/>
                <a:cs typeface="Helvetica Neue"/>
                <a:sym typeface="Helvetica Neue"/>
              </a:rPr>
              <a:t>bed</a:t>
            </a:r>
            <a:endParaRPr lang="en" dirty="0">
              <a:latin typeface="Helvetica Neue"/>
              <a:ea typeface="Helvetica Neue"/>
              <a:cs typeface="Helvetica Neue"/>
              <a:sym typeface="Helvetica Neue"/>
            </a:endParaRPr>
          </a:p>
          <a:p>
            <a:pPr marL="1371600" lvl="2" indent="-317500">
              <a:lnSpc>
                <a:spcPct val="100000"/>
              </a:lnSpc>
              <a:spcAft>
                <a:spcPts val="400"/>
              </a:spcAft>
              <a:buSzPct val="100000"/>
              <a:buFont typeface="Helvetica Neue"/>
              <a:buChar char="●"/>
            </a:pPr>
            <a:r>
              <a:rPr lang="en" dirty="0">
                <a:latin typeface="Helvetica Neue"/>
                <a:ea typeface="Helvetica Neue"/>
                <a:cs typeface="Helvetica Neue"/>
                <a:sym typeface="Helvetica Neue"/>
              </a:rPr>
              <a:t>Number of </a:t>
            </a:r>
            <a:r>
              <a:rPr lang="en" dirty="0" smtClean="0">
                <a:latin typeface="Helvetica Neue"/>
                <a:ea typeface="Helvetica Neue"/>
                <a:cs typeface="Helvetica Neue"/>
                <a:sym typeface="Helvetica Neue"/>
              </a:rPr>
              <a:t>QR scans</a:t>
            </a:r>
            <a:endParaRPr lang="en" dirty="0">
              <a:latin typeface="Helvetica Neue"/>
              <a:ea typeface="Helvetica Neue"/>
              <a:cs typeface="Helvetica Neue"/>
              <a:sym typeface="Helvetica Neue"/>
            </a:endParaRPr>
          </a:p>
          <a:p>
            <a:pPr marL="1371600" lvl="2" indent="-317500">
              <a:lnSpc>
                <a:spcPct val="100000"/>
              </a:lnSpc>
              <a:spcAft>
                <a:spcPts val="400"/>
              </a:spcAft>
              <a:buSzPct val="100000"/>
              <a:buFont typeface="Helvetica Neue"/>
              <a:buChar char="●"/>
            </a:pPr>
            <a:r>
              <a:rPr lang="en" dirty="0">
                <a:latin typeface="Helvetica Neue"/>
                <a:ea typeface="Helvetica Neue"/>
                <a:cs typeface="Helvetica Neue"/>
                <a:sym typeface="Helvetica Neue"/>
              </a:rPr>
              <a:t>Number of </a:t>
            </a:r>
            <a:r>
              <a:rPr lang="en" dirty="0" smtClean="0">
                <a:latin typeface="Helvetica Neue"/>
                <a:ea typeface="Helvetica Neue"/>
                <a:cs typeface="Helvetica Neue"/>
                <a:sym typeface="Helvetica Neue"/>
              </a:rPr>
              <a:t>views</a:t>
            </a:r>
            <a:endParaRPr lang="en" dirty="0">
              <a:latin typeface="Helvetica Neue"/>
              <a:ea typeface="Helvetica Neue"/>
              <a:cs typeface="Helvetica Neue"/>
              <a:sym typeface="Helvetica Neue"/>
            </a:endParaRPr>
          </a:p>
          <a:p>
            <a:pPr marL="457200" lvl="0" indent="-228600" rtl="0">
              <a:lnSpc>
                <a:spcPct val="100000"/>
              </a:lnSpc>
              <a:spcBef>
                <a:spcPts val="0"/>
              </a:spcBef>
              <a:spcAft>
                <a:spcPts val="400"/>
              </a:spcAft>
              <a:buFont typeface="Helvetica Neue"/>
              <a:buChar char="✓"/>
            </a:pPr>
            <a:r>
              <a:rPr lang="en" dirty="0">
                <a:latin typeface="Helvetica Neue"/>
                <a:ea typeface="Helvetica Neue"/>
                <a:cs typeface="Helvetica Neue"/>
                <a:sym typeface="Helvetica Neue"/>
              </a:rPr>
              <a:t>Raw data in an excel spreadsheet provides you with great flexibility for your analysis of the collected data.</a:t>
            </a:r>
          </a:p>
        </p:txBody>
      </p:sp>
      <p:sp>
        <p:nvSpPr>
          <p:cNvPr id="100" name="Shape 100"/>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1600"/>
              </a:spcAft>
              <a:buClr>
                <a:schemeClr val="dk2"/>
              </a:buClr>
              <a:buSzPct val="100000"/>
              <a:buFont typeface="Helvetica Neue"/>
              <a:buChar char="✓"/>
            </a:pPr>
            <a:r>
              <a:rPr lang="en" dirty="0">
                <a:latin typeface="Helvetica Neue"/>
                <a:ea typeface="Helvetica Neue"/>
                <a:cs typeface="Helvetica Neue"/>
                <a:sym typeface="Helvetica Neue"/>
              </a:rPr>
              <a:t>You can get your collected data that is visualized in the form of Google Charts. Here are some examples of the cool graphs.</a:t>
            </a:r>
          </a:p>
          <a:p>
            <a:pPr marL="914400" marR="0" lvl="1" indent="-228600" algn="l" rtl="0">
              <a:lnSpc>
                <a:spcPct val="100000"/>
              </a:lnSpc>
              <a:spcBef>
                <a:spcPts val="0"/>
              </a:spcBef>
              <a:spcAft>
                <a:spcPts val="1600"/>
              </a:spcAft>
              <a:buFont typeface="Helvetica Neue"/>
              <a:buChar char="○"/>
            </a:pPr>
            <a:r>
              <a:rPr lang="en" dirty="0">
                <a:latin typeface="Helvetica Neue"/>
                <a:ea typeface="Helvetica Neue"/>
                <a:cs typeface="Helvetica Neue"/>
                <a:sym typeface="Helvetica Neue"/>
              </a:rPr>
              <a:t>Below is a bar graph that charts the number of views for all plants/flowers combined at each hour of the day.</a:t>
            </a:r>
          </a:p>
          <a:p>
            <a:pPr marR="0" lvl="0" algn="l" rtl="0">
              <a:lnSpc>
                <a:spcPct val="100000"/>
              </a:lnSpc>
              <a:spcBef>
                <a:spcPts val="0"/>
              </a:spcBef>
              <a:spcAft>
                <a:spcPts val="1600"/>
              </a:spcAft>
              <a:buNone/>
            </a:pPr>
            <a:r>
              <a:rPr lang="en" dirty="0">
                <a:latin typeface="Helvetica Neue"/>
                <a:ea typeface="Helvetica Neue"/>
                <a:cs typeface="Helvetica Neue"/>
                <a:sym typeface="Helvetica Neue"/>
              </a:rPr>
              <a:t>  </a:t>
            </a:r>
          </a:p>
        </p:txBody>
      </p:sp>
      <p:pic>
        <p:nvPicPr>
          <p:cNvPr id="107" name="Shape 107" descr="Bar.PNG"/>
          <p:cNvPicPr preferRelativeResize="0"/>
          <p:nvPr/>
        </p:nvPicPr>
        <p:blipFill rotWithShape="1">
          <a:blip r:embed="rId3">
            <a:alphaModFix/>
          </a:blip>
          <a:srcRect b="19730"/>
          <a:stretch/>
        </p:blipFill>
        <p:spPr>
          <a:xfrm>
            <a:off x="938075" y="3224138"/>
            <a:ext cx="7267849" cy="1059374"/>
          </a:xfrm>
          <a:prstGeom prst="rect">
            <a:avLst/>
          </a:prstGeom>
          <a:noFill/>
          <a:ln w="9525" cap="flat" cmpd="sng">
            <a:solidFill>
              <a:srgbClr val="000000"/>
            </a:solidFill>
            <a:prstDash val="solid"/>
            <a:round/>
            <a:headEnd type="none" w="med" len="med"/>
            <a:tailEnd type="none" w="med" len="med"/>
          </a:ln>
        </p:spPr>
      </p:pic>
      <p:sp>
        <p:nvSpPr>
          <p:cNvPr id="108" name="Shape 108"/>
          <p:cNvSpPr txBox="1"/>
          <p:nvPr/>
        </p:nvSpPr>
        <p:spPr>
          <a:xfrm>
            <a:off x="938100" y="4294975"/>
            <a:ext cx="72678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dirty="0"/>
              <a:t>Bar graph for the number of views for all plants/flowers combined at each hour of the day</a:t>
            </a:r>
          </a:p>
        </p:txBody>
      </p:sp>
      <p:sp>
        <p:nvSpPr>
          <p:cNvPr id="109" name="Shape 109"/>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110" name="Shape 1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1600"/>
              </a:spcAft>
              <a:buClr>
                <a:schemeClr val="dk2"/>
              </a:buClr>
              <a:buSzPct val="100000"/>
              <a:buFont typeface="Helvetica Neue"/>
              <a:buChar char="✓"/>
            </a:pPr>
            <a:r>
              <a:rPr lang="en" dirty="0">
                <a:latin typeface="Helvetica Neue"/>
                <a:ea typeface="Helvetica Neue"/>
                <a:cs typeface="Helvetica Neue"/>
                <a:sym typeface="Helvetica Neue"/>
              </a:rPr>
              <a:t>Here is another example.</a:t>
            </a:r>
          </a:p>
          <a:p>
            <a:pPr marL="914400" marR="0" lvl="1" indent="-228600" algn="l" rtl="0">
              <a:lnSpc>
                <a:spcPct val="100000"/>
              </a:lnSpc>
              <a:spcBef>
                <a:spcPts val="0"/>
              </a:spcBef>
              <a:spcAft>
                <a:spcPts val="1600"/>
              </a:spcAft>
              <a:buFont typeface="Helvetica Neue"/>
              <a:buChar char="○"/>
            </a:pPr>
            <a:r>
              <a:rPr lang="en" dirty="0">
                <a:latin typeface="Helvetica Neue"/>
                <a:ea typeface="Helvetica Neue"/>
                <a:cs typeface="Helvetica Neue"/>
                <a:sym typeface="Helvetica Neue"/>
              </a:rPr>
              <a:t>Below is a bar graph that charts the number of views for all plants/flowers combined at each hour of the day for each day of the week. The green line represents the average number of views across all days of the week for better visualization of how many people visit your garden at a certain hour.</a:t>
            </a:r>
          </a:p>
          <a:p>
            <a:pPr marR="0" lvl="0" algn="l" rtl="0">
              <a:lnSpc>
                <a:spcPct val="100000"/>
              </a:lnSpc>
              <a:spcBef>
                <a:spcPts val="0"/>
              </a:spcBef>
              <a:spcAft>
                <a:spcPts val="1600"/>
              </a:spcAft>
              <a:buNone/>
            </a:pPr>
            <a:r>
              <a:rPr lang="en" dirty="0">
                <a:latin typeface="Helvetica Neue"/>
                <a:ea typeface="Helvetica Neue"/>
                <a:cs typeface="Helvetica Neue"/>
                <a:sym typeface="Helvetica Neue"/>
              </a:rPr>
              <a:t>  </a:t>
            </a:r>
          </a:p>
        </p:txBody>
      </p:sp>
      <p:pic>
        <p:nvPicPr>
          <p:cNvPr id="116" name="Shape 116" descr="Combo.PNG"/>
          <p:cNvPicPr preferRelativeResize="0"/>
          <p:nvPr/>
        </p:nvPicPr>
        <p:blipFill rotWithShape="1">
          <a:blip r:embed="rId3">
            <a:alphaModFix/>
          </a:blip>
          <a:srcRect b="10944"/>
          <a:stretch/>
        </p:blipFill>
        <p:spPr>
          <a:xfrm>
            <a:off x="1226425" y="2724721"/>
            <a:ext cx="6691150" cy="1556550"/>
          </a:xfrm>
          <a:prstGeom prst="rect">
            <a:avLst/>
          </a:prstGeom>
          <a:noFill/>
          <a:ln w="9525" cap="flat" cmpd="sng">
            <a:solidFill>
              <a:srgbClr val="000000"/>
            </a:solidFill>
            <a:prstDash val="solid"/>
            <a:round/>
            <a:headEnd type="none" w="med" len="med"/>
            <a:tailEnd type="none" w="med" len="med"/>
          </a:ln>
        </p:spPr>
      </p:pic>
      <p:sp>
        <p:nvSpPr>
          <p:cNvPr id="117" name="Shape 117"/>
          <p:cNvSpPr txBox="1"/>
          <p:nvPr/>
        </p:nvSpPr>
        <p:spPr>
          <a:xfrm>
            <a:off x="938100" y="4294975"/>
            <a:ext cx="72678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dirty="0"/>
              <a:t>Bar graph for the number of views for all plants/flowers combined at each hour of the day for each day of the week</a:t>
            </a:r>
          </a:p>
        </p:txBody>
      </p:sp>
      <p:sp>
        <p:nvSpPr>
          <p:cNvPr id="118" name="Shape 118"/>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311700" y="1152475"/>
            <a:ext cx="40764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1600"/>
              </a:spcAft>
              <a:buClr>
                <a:schemeClr val="dk2"/>
              </a:buClr>
              <a:buSzPct val="100000"/>
              <a:buFont typeface="Helvetica Neue"/>
              <a:buChar char="✓"/>
            </a:pPr>
            <a:r>
              <a:rPr lang="en" dirty="0">
                <a:latin typeface="Helvetica Neue"/>
                <a:ea typeface="Helvetica Neue"/>
                <a:cs typeface="Helvetica Neue"/>
                <a:sym typeface="Helvetica Neue"/>
              </a:rPr>
              <a:t>Here is another example.</a:t>
            </a:r>
          </a:p>
          <a:p>
            <a:pPr marL="914400" marR="0" lvl="1" indent="-228600" algn="l" rtl="0">
              <a:lnSpc>
                <a:spcPct val="100000"/>
              </a:lnSpc>
              <a:spcBef>
                <a:spcPts val="0"/>
              </a:spcBef>
              <a:spcAft>
                <a:spcPts val="1600"/>
              </a:spcAft>
              <a:buFont typeface="Helvetica Neue"/>
              <a:buChar char="○"/>
            </a:pPr>
            <a:r>
              <a:rPr lang="en" dirty="0">
                <a:latin typeface="Helvetica Neue"/>
                <a:ea typeface="Helvetica Neue"/>
                <a:cs typeface="Helvetica Neue"/>
                <a:sym typeface="Helvetica Neue"/>
              </a:rPr>
              <a:t>This is a “heatmap”, which provides a satellite image of the garden with each bed location labeled. Clicking on one of the circles (i.e., bed), you can see the data of that particular bed — the number of views and likes. The size of the circles represents the number of views; the larger the circle, the larger number of views. The color of the circle shows the number of likes; the more purple, the larger number of likes. </a:t>
            </a:r>
          </a:p>
          <a:p>
            <a:pPr marR="0" lvl="0" algn="l" rtl="0">
              <a:lnSpc>
                <a:spcPct val="100000"/>
              </a:lnSpc>
              <a:spcBef>
                <a:spcPts val="0"/>
              </a:spcBef>
              <a:spcAft>
                <a:spcPts val="1600"/>
              </a:spcAft>
              <a:buNone/>
            </a:pPr>
            <a:r>
              <a:rPr lang="en" dirty="0">
                <a:latin typeface="Helvetica Neue"/>
                <a:ea typeface="Helvetica Neue"/>
                <a:cs typeface="Helvetica Neue"/>
                <a:sym typeface="Helvetica Neue"/>
              </a:rPr>
              <a:t>  </a:t>
            </a:r>
          </a:p>
        </p:txBody>
      </p:sp>
      <p:pic>
        <p:nvPicPr>
          <p:cNvPr id="125" name="Shape 125"/>
          <p:cNvPicPr preferRelativeResize="0"/>
          <p:nvPr/>
        </p:nvPicPr>
        <p:blipFill rotWithShape="1">
          <a:blip r:embed="rId3">
            <a:alphaModFix/>
          </a:blip>
          <a:srcRect l="5105" t="33720" r="68273" b="7847"/>
          <a:stretch/>
        </p:blipFill>
        <p:spPr>
          <a:xfrm>
            <a:off x="4606850" y="1224475"/>
            <a:ext cx="4225375" cy="2978050"/>
          </a:xfrm>
          <a:prstGeom prst="rect">
            <a:avLst/>
          </a:prstGeom>
          <a:noFill/>
          <a:ln w="9525" cap="flat" cmpd="sng">
            <a:solidFill>
              <a:srgbClr val="000000"/>
            </a:solidFill>
            <a:prstDash val="solid"/>
            <a:round/>
            <a:headEnd type="none" w="med" len="med"/>
            <a:tailEnd type="none" w="med" len="med"/>
          </a:ln>
        </p:spPr>
      </p:pic>
      <p:sp>
        <p:nvSpPr>
          <p:cNvPr id="126" name="Shape 126"/>
          <p:cNvSpPr txBox="1"/>
          <p:nvPr/>
        </p:nvSpPr>
        <p:spPr>
          <a:xfrm>
            <a:off x="4606800" y="4256875"/>
            <a:ext cx="42255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700" i="1"/>
              <a:t>Heatmap for the number of views and likes for individual bed</a:t>
            </a:r>
          </a:p>
        </p:txBody>
      </p:sp>
      <p:sp>
        <p:nvSpPr>
          <p:cNvPr id="127" name="Shape 127"/>
          <p:cNvSpPr txBox="1">
            <a:spLocks noGrp="1"/>
          </p:cNvSpPr>
          <p:nvPr>
            <p:ph type="subTitle" idx="4294967295"/>
          </p:nvPr>
        </p:nvSpPr>
        <p:spPr>
          <a:xfrm>
            <a:off x="0" y="4829300"/>
            <a:ext cx="9144000" cy="314100"/>
          </a:xfrm>
          <a:prstGeom prst="rect">
            <a:avLst/>
          </a:prstGeom>
          <a:solidFill>
            <a:srgbClr val="7A0019"/>
          </a:solidFill>
        </p:spPr>
        <p:txBody>
          <a:bodyPr lIns="91425" tIns="91425" rIns="91425" bIns="91425" anchor="ctr" anchorCtr="0">
            <a:noAutofit/>
          </a:bodyPr>
          <a:lstStyle/>
          <a:p>
            <a:pPr lvl="0" algn="ctr" rtl="0">
              <a:lnSpc>
                <a:spcPct val="100000"/>
              </a:lnSpc>
              <a:spcBef>
                <a:spcPts val="0"/>
              </a:spcBef>
              <a:spcAft>
                <a:spcPts val="0"/>
              </a:spcAft>
              <a:buNone/>
            </a:pPr>
            <a:r>
              <a:rPr lang="en" sz="1200">
                <a:solidFill>
                  <a:srgbClr val="FFDE7A"/>
                </a:solidFill>
                <a:latin typeface="Open Sans Light"/>
                <a:ea typeface="Open Sans Light"/>
                <a:cs typeface="Open Sans Light"/>
                <a:sym typeface="Open Sans Light"/>
              </a:rPr>
              <a:t>West Central Research and Outreach Center - Morris, MN</a:t>
            </a:r>
          </a:p>
        </p:txBody>
      </p:sp>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74AF50"/>
                </a:solidFill>
                <a:latin typeface="Open Sans"/>
                <a:ea typeface="Open Sans"/>
                <a:cs typeface="Open Sans"/>
                <a:sym typeface="Open Sans"/>
              </a:rPr>
              <a:t>Digital Display Garden for your garden</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949</Words>
  <Application>Microsoft Office PowerPoint</Application>
  <PresentationFormat>On-screen Show (16:9)</PresentationFormat>
  <Paragraphs>77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Open Sans Light</vt:lpstr>
      <vt:lpstr>Helvetica Neue</vt:lpstr>
      <vt:lpstr>Arial</vt:lpstr>
      <vt:lpstr>Open Sans</vt:lpstr>
      <vt:lpstr>simple-light-2</vt:lpstr>
      <vt:lpstr>Digital Display Garden</vt:lpstr>
      <vt:lpstr>What is Digital Display Garden?</vt:lpstr>
      <vt:lpstr>Digital Display Garden for your garden visitors</vt:lpstr>
      <vt:lpstr>Digital Display Garden for your garden visitors</vt:lpstr>
      <vt:lpstr>Digital Display Garden for your garden</vt:lpstr>
      <vt:lpstr>Digital Display Garden for your garden</vt:lpstr>
      <vt:lpstr>Digital Display Garden for your garden</vt:lpstr>
      <vt:lpstr>Digital Display Garden for your garden</vt:lpstr>
      <vt:lpstr>Digital Display Garden for your garden</vt:lpstr>
      <vt:lpstr>Digital Display Garden for your garden</vt:lpstr>
      <vt:lpstr>Digital Display Garden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Display Garden</dc:title>
  <dc:creator>Ai Sano</dc:creator>
  <cp:lastModifiedBy>Ai Sano</cp:lastModifiedBy>
  <cp:revision>2</cp:revision>
  <dcterms:modified xsi:type="dcterms:W3CDTF">2017-05-03T22:43:45Z</dcterms:modified>
</cp:coreProperties>
</file>